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449" r:id="rId3"/>
    <p:sldId id="448" r:id="rId4"/>
    <p:sldId id="450" r:id="rId5"/>
    <p:sldId id="485" r:id="rId6"/>
    <p:sldId id="454" r:id="rId7"/>
    <p:sldId id="455" r:id="rId8"/>
    <p:sldId id="457" r:id="rId9"/>
    <p:sldId id="459" r:id="rId10"/>
    <p:sldId id="451" r:id="rId11"/>
    <p:sldId id="452" r:id="rId12"/>
    <p:sldId id="475" r:id="rId13"/>
    <p:sldId id="472" r:id="rId14"/>
    <p:sldId id="460" r:id="rId15"/>
    <p:sldId id="461" r:id="rId16"/>
    <p:sldId id="462" r:id="rId17"/>
    <p:sldId id="463" r:id="rId18"/>
    <p:sldId id="466" r:id="rId19"/>
    <p:sldId id="476" r:id="rId20"/>
    <p:sldId id="477" r:id="rId21"/>
    <p:sldId id="478" r:id="rId22"/>
    <p:sldId id="479" r:id="rId23"/>
    <p:sldId id="480" r:id="rId24"/>
    <p:sldId id="481" r:id="rId25"/>
    <p:sldId id="482" r:id="rId26"/>
    <p:sldId id="483" r:id="rId27"/>
    <p:sldId id="470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196" autoAdjust="0"/>
  </p:normalViewPr>
  <p:slideViewPr>
    <p:cSldViewPr snapToGrid="0" snapToObjects="1">
      <p:cViewPr>
        <p:scale>
          <a:sx n="76" d="100"/>
          <a:sy n="76" d="100"/>
        </p:scale>
        <p:origin x="-1152" y="-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0F712-F9C0-3A47-A134-2FDD7C555A19}" type="datetimeFigureOut">
              <a:rPr lang="en-US" smtClean="0"/>
              <a:t>3/6/13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3D75C-E03C-E94F-9E05-9D5F1DA8E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55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3/6/13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3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3/6/13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08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3/6/13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7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3/6/13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1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3/6/13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00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3/6/13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16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3/6/13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86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3/6/13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15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3/6/13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63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3/6/13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20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3/6/13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4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3BF22-EB4B-874F-853C-83B80D75FC7B}" type="datetimeFigureOut">
              <a:rPr lang="en-US" smtClean="0"/>
              <a:t>3/6/13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0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3.jp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e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7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19.jpeg"/><Relationship Id="rId5" Type="http://schemas.openxmlformats.org/officeDocument/2006/relationships/image" Target="../media/image23.jpe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Relationship Id="rId3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18.jpeg"/><Relationship Id="rId5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jp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Relationship Id="rId3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7.jpe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3.jpe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7.jpe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2.jp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4557"/>
            <a:ext cx="7772400" cy="200589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/>
                <a:cs typeface="Book Antiqua"/>
              </a:rPr>
              <a:t>MASTERPIECES OF WESTERN </a:t>
            </a:r>
            <a:r>
              <a:rPr lang="en-US" sz="4000" dirty="0" smtClean="0">
                <a:solidFill>
                  <a:schemeClr val="bg1"/>
                </a:solidFill>
                <a:latin typeface="Book Antiqua"/>
                <a:cs typeface="Book Antiqua"/>
              </a:rPr>
              <a:t>ART</a:t>
            </a:r>
            <a:r>
              <a:rPr lang="en-US" dirty="0">
                <a:solidFill>
                  <a:schemeClr val="bg1"/>
                </a:solidFill>
                <a:latin typeface="Book Antiqua"/>
                <a:cs typeface="Book Antiqua"/>
              </a:rPr>
              <a:t/>
            </a:r>
            <a:br>
              <a:rPr lang="en-US" dirty="0">
                <a:solidFill>
                  <a:schemeClr val="bg1"/>
                </a:solidFill>
                <a:latin typeface="Book Antiqua"/>
                <a:cs typeface="Book Antiqua"/>
              </a:rPr>
            </a:br>
            <a:r>
              <a:rPr lang="en-US" sz="4000" dirty="0">
                <a:solidFill>
                  <a:schemeClr val="bg1"/>
                </a:solidFill>
                <a:latin typeface="Book Antiqua"/>
                <a:cs typeface="Book Antiqua"/>
              </a:rPr>
              <a:t>Art Humanities W1121 Section </a:t>
            </a:r>
            <a:r>
              <a:rPr lang="en-US" sz="4000" dirty="0" smtClean="0">
                <a:solidFill>
                  <a:schemeClr val="bg1"/>
                </a:solidFill>
                <a:latin typeface="Book Antiqua"/>
                <a:cs typeface="Book Antiqua"/>
              </a:rPr>
              <a:t>15</a:t>
            </a:r>
            <a:r>
              <a:rPr lang="en-US" dirty="0">
                <a:solidFill>
                  <a:schemeClr val="bg1"/>
                </a:solidFill>
                <a:latin typeface="Book Antiqua"/>
                <a:cs typeface="Book Antiqua"/>
              </a:rPr>
              <a:t/>
            </a:r>
            <a:br>
              <a:rPr lang="en-US" dirty="0">
                <a:solidFill>
                  <a:schemeClr val="bg1"/>
                </a:solidFill>
                <a:latin typeface="Book Antiqua"/>
                <a:cs typeface="Book Antiqua"/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Book Antiqua"/>
                <a:cs typeface="Book Antiqua"/>
              </a:rPr>
              <a:t>Bernini </a:t>
            </a:r>
          </a:p>
          <a:p>
            <a:r>
              <a:rPr lang="en-US" dirty="0" smtClean="0">
                <a:solidFill>
                  <a:schemeClr val="bg1"/>
                </a:solidFill>
                <a:latin typeface="Book Antiqua"/>
                <a:cs typeface="Book Antiqua"/>
              </a:rPr>
              <a:t>(Part 2)</a:t>
            </a:r>
            <a:endParaRPr lang="en-US" dirty="0">
              <a:solidFill>
                <a:schemeClr val="bg1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65337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920632614858_2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41" y="752017"/>
            <a:ext cx="3651739" cy="561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920632614851_3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145" y="233962"/>
            <a:ext cx="2891978" cy="589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05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20632614849_04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953" y="596368"/>
            <a:ext cx="3780041" cy="5289853"/>
          </a:xfrm>
          <a:prstGeom prst="rect">
            <a:avLst/>
          </a:prstGeom>
        </p:spPr>
      </p:pic>
      <p:pic>
        <p:nvPicPr>
          <p:cNvPr id="4" name="Picture 3" descr="920632614858_2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78" y="343976"/>
            <a:ext cx="3934357" cy="5542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3842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920632614858_2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78" y="343976"/>
            <a:ext cx="3934357" cy="5542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13970" y="5886222"/>
            <a:ext cx="2873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Bernini 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Self-portrait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mid-1620s 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 descr="AGERNSHEIMIG_1031314949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028" y="749511"/>
            <a:ext cx="4138463" cy="513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920632614858_2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41" y="752017"/>
            <a:ext cx="3651739" cy="561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>
            <a:fillRect/>
          </a:stretch>
        </p:blipFill>
        <p:spPr bwMode="auto">
          <a:xfrm>
            <a:off x="4721114" y="1401658"/>
            <a:ext cx="39624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6290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SCALA_ARCHIVES_10397784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"/>
          <a:stretch>
            <a:fillRect/>
          </a:stretch>
        </p:blipFill>
        <p:spPr bwMode="auto">
          <a:xfrm>
            <a:off x="853849" y="467923"/>
            <a:ext cx="4029355" cy="593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SCALA_ARCHIVES_10397784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586" y="275045"/>
            <a:ext cx="4054344" cy="6008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43070" y="6283542"/>
            <a:ext cx="237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FFFF"/>
                </a:solidFill>
              </a:rPr>
              <a:t>Apollo and Daphne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76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SSING_ART_103101196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22" y="565526"/>
            <a:ext cx="7473100" cy="54442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56223" y="6283541"/>
            <a:ext cx="431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Nicolas </a:t>
            </a:r>
            <a:r>
              <a:rPr lang="en-US" dirty="0" err="1" smtClean="0">
                <a:solidFill>
                  <a:srgbClr val="FFFFFF"/>
                </a:solidFill>
              </a:rPr>
              <a:t>Poussin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i="1" dirty="0" smtClean="0">
                <a:solidFill>
                  <a:srgbClr val="FFFFFF"/>
                </a:solidFill>
              </a:rPr>
              <a:t>Echo and Narcissus</a:t>
            </a:r>
            <a:r>
              <a:rPr lang="en-US" dirty="0" smtClean="0">
                <a:solidFill>
                  <a:srgbClr val="FFFFFF"/>
                </a:solidFill>
              </a:rPr>
              <a:t>, c. 1630  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871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SCALA_ARCHIVES_10399314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90" y="434501"/>
            <a:ext cx="4269382" cy="582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46880" y="5130444"/>
            <a:ext cx="29803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FFFF"/>
                </a:solidFill>
              </a:rPr>
              <a:t>Apollo and Daphne 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Late 5</a:t>
            </a:r>
            <a:r>
              <a:rPr lang="en-US" baseline="30000" dirty="0" smtClean="0">
                <a:solidFill>
                  <a:srgbClr val="FFFFFF"/>
                </a:solidFill>
              </a:rPr>
              <a:t>th</a:t>
            </a:r>
            <a:r>
              <a:rPr lang="en-US" dirty="0" smtClean="0">
                <a:solidFill>
                  <a:srgbClr val="FFFFFF"/>
                </a:solidFill>
              </a:rPr>
              <a:t> – early 6</a:t>
            </a:r>
            <a:r>
              <a:rPr lang="en-US" baseline="30000" dirty="0" smtClean="0">
                <a:solidFill>
                  <a:srgbClr val="FFFFFF"/>
                </a:solidFill>
              </a:rPr>
              <a:t>th</a:t>
            </a:r>
            <a:r>
              <a:rPr lang="en-US" dirty="0" smtClean="0">
                <a:solidFill>
                  <a:srgbClr val="FFFFFF"/>
                </a:solidFill>
              </a:rPr>
              <a:t> century AD 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Coptic</a:t>
            </a:r>
            <a:r>
              <a:rPr lang="en-US" dirty="0">
                <a:solidFill>
                  <a:srgbClr val="FFFFFF"/>
                </a:solidFill>
              </a:rPr>
              <a:t> i</a:t>
            </a:r>
            <a:r>
              <a:rPr lang="en-US" dirty="0" smtClean="0">
                <a:solidFill>
                  <a:srgbClr val="FFFFFF"/>
                </a:solidFill>
              </a:rPr>
              <a:t>vory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375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SCALA_ARCHIVES_103977838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6" y="492296"/>
            <a:ext cx="3931965" cy="281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SCALA_ARCHIVES_10397784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521" y="492295"/>
            <a:ext cx="3907750" cy="5791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920632614858_4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56" y="3485611"/>
            <a:ext cx="2564379" cy="3141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117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38221" y="5109537"/>
            <a:ext cx="17328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Michelangelo </a:t>
            </a:r>
          </a:p>
          <a:p>
            <a:pPr algn="ctr"/>
            <a:r>
              <a:rPr lang="en-US" i="1" dirty="0" smtClean="0">
                <a:solidFill>
                  <a:srgbClr val="FFFFFF"/>
                </a:solidFill>
              </a:rPr>
              <a:t>Rebellious Slave 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c. 1515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920632614849_03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24" y="484635"/>
            <a:ext cx="2172697" cy="5548232"/>
          </a:xfrm>
          <a:prstGeom prst="rect">
            <a:avLst/>
          </a:prstGeom>
        </p:spPr>
      </p:pic>
      <p:pic>
        <p:nvPicPr>
          <p:cNvPr id="6" name="Picture 6" descr="SCALA_ARCHIVES_10397784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"/>
          <a:stretch>
            <a:fillRect/>
          </a:stretch>
        </p:blipFill>
        <p:spPr bwMode="auto">
          <a:xfrm>
            <a:off x="352579" y="284096"/>
            <a:ext cx="4029355" cy="593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164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COLUMBIA_1142119860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19" y="350941"/>
            <a:ext cx="4002453" cy="603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7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ALA_ARCHIVES_103977972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48" y="412690"/>
            <a:ext cx="7072084" cy="55595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96103" y="6156953"/>
            <a:ext cx="4361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Borghese Villa, 1612-13, Rome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853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SSING_ART_103104833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16" y="442164"/>
            <a:ext cx="5760298" cy="3217666"/>
          </a:xfrm>
          <a:prstGeom prst="rect">
            <a:avLst/>
          </a:prstGeom>
        </p:spPr>
      </p:pic>
      <p:pic>
        <p:nvPicPr>
          <p:cNvPr id="3" name="Picture 2" descr="louvre20hermaphrodite20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16" y="3874286"/>
            <a:ext cx="4068513" cy="27136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96753" y="3843655"/>
            <a:ext cx="43683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FFFF"/>
                </a:solidFill>
              </a:rPr>
              <a:t>Sleeping Hermaphrodite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2</a:t>
            </a:r>
            <a:r>
              <a:rPr lang="en-US" baseline="30000" dirty="0" smtClean="0">
                <a:solidFill>
                  <a:srgbClr val="FFFFFF"/>
                </a:solidFill>
              </a:rPr>
              <a:t>nd</a:t>
            </a:r>
            <a:r>
              <a:rPr lang="en-US" dirty="0" smtClean="0">
                <a:solidFill>
                  <a:srgbClr val="FFFFFF"/>
                </a:solidFill>
              </a:rPr>
              <a:t> c. AD copy of a 2</a:t>
            </a:r>
            <a:r>
              <a:rPr lang="en-US" baseline="30000" dirty="0" smtClean="0">
                <a:solidFill>
                  <a:srgbClr val="FFFFFF"/>
                </a:solidFill>
              </a:rPr>
              <a:t>nd</a:t>
            </a:r>
            <a:r>
              <a:rPr lang="en-US" dirty="0" smtClean="0">
                <a:solidFill>
                  <a:srgbClr val="FFFFFF"/>
                </a:solidFill>
              </a:rPr>
              <a:t> c. BC original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Cushion and mattress by Bernini 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Former collection of Cardinal </a:t>
            </a:r>
            <a:r>
              <a:rPr lang="en-US" dirty="0" err="1" smtClean="0">
                <a:solidFill>
                  <a:srgbClr val="FFFFFF"/>
                </a:solidFill>
              </a:rPr>
              <a:t>Scipione</a:t>
            </a:r>
            <a:r>
              <a:rPr lang="en-US" dirty="0" smtClean="0">
                <a:solidFill>
                  <a:srgbClr val="FFFFFF"/>
                </a:solidFill>
              </a:rPr>
              <a:t> Borghese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745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COLUMBIA_1142119860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3" r="10800"/>
          <a:stretch>
            <a:fillRect/>
          </a:stretch>
        </p:blipFill>
        <p:spPr bwMode="auto">
          <a:xfrm>
            <a:off x="7043417" y="1136694"/>
            <a:ext cx="1749693" cy="3749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ARTSTOR_103_418220001772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686" y="1621019"/>
            <a:ext cx="2257547" cy="3265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CALA_ARCHIVES_10397784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"/>
          <a:stretch>
            <a:fillRect/>
          </a:stretch>
        </p:blipFill>
        <p:spPr bwMode="auto">
          <a:xfrm>
            <a:off x="2400447" y="1570883"/>
            <a:ext cx="2335695" cy="3442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HCOLUMBIA_11421198601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36" y="1621019"/>
            <a:ext cx="2164987" cy="326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EASTMANIG_1031303585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6" y="336649"/>
            <a:ext cx="8041206" cy="54183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1039" y="5899175"/>
            <a:ext cx="316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Muybridge, </a:t>
            </a:r>
            <a:r>
              <a:rPr lang="en-US" i="1" dirty="0" smtClean="0">
                <a:solidFill>
                  <a:srgbClr val="FFFFFF"/>
                </a:solidFill>
              </a:rPr>
              <a:t>Gallop</a:t>
            </a:r>
            <a:r>
              <a:rPr lang="en-US" dirty="0" smtClean="0">
                <a:solidFill>
                  <a:srgbClr val="FFFFFF"/>
                </a:solidFill>
              </a:rPr>
              <a:t>, c. 1884-87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Collotype print 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532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920632614858_2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69" y="383327"/>
            <a:ext cx="3609935" cy="61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HCOLUMBIA_1142119860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8" t="16418" r="11636" b="19403"/>
          <a:stretch>
            <a:fillRect/>
          </a:stretch>
        </p:blipFill>
        <p:spPr bwMode="auto">
          <a:xfrm>
            <a:off x="4387026" y="122241"/>
            <a:ext cx="2580627" cy="277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920" y="3029823"/>
            <a:ext cx="2390595" cy="3626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11205" y="6211048"/>
            <a:ext cx="2369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FFFF"/>
                </a:solidFill>
              </a:rPr>
              <a:t>Pluto and Persephone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863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920632614858_3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059" y="501346"/>
            <a:ext cx="2381350" cy="5862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08" y="501346"/>
            <a:ext cx="3833419" cy="5669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201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920632614858_26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16" y="472822"/>
            <a:ext cx="8552835" cy="5880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21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920632614858_40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89" y="367653"/>
            <a:ext cx="3902586" cy="6062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920632614858_1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363" y="1604308"/>
            <a:ext cx="3669441" cy="357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6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8189" y="5473844"/>
            <a:ext cx="1960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Bernini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Tomb of Urban VIII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1628-47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 descr="0224a-1.1024.1536.24.5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404" y="1103664"/>
            <a:ext cx="2448108" cy="3675837"/>
          </a:xfrm>
          <a:prstGeom prst="rect">
            <a:avLst/>
          </a:prstGeom>
        </p:spPr>
      </p:pic>
      <p:pic>
        <p:nvPicPr>
          <p:cNvPr id="5" name="Picture 4" descr="HCOLUMBIA_11421198632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69" y="200539"/>
            <a:ext cx="4210391" cy="647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6"/>
          <p:cNvSpPr txBox="1">
            <a:spLocks noChangeArrowheads="1"/>
          </p:cNvSpPr>
          <p:nvPr/>
        </p:nvSpPr>
        <p:spPr bwMode="auto">
          <a:xfrm>
            <a:off x="4945863" y="4938498"/>
            <a:ext cx="440835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>
                <a:solidFill>
                  <a:schemeClr val="bg1"/>
                </a:solidFill>
                <a:latin typeface="+mn-lt"/>
              </a:rPr>
              <a:t>Bernini</a:t>
            </a:r>
            <a:endParaRPr lang="en-US" dirty="0">
              <a:solidFill>
                <a:schemeClr val="bg1"/>
              </a:solidFill>
              <a:latin typeface="+mn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i="1" dirty="0" smtClean="0">
                <a:solidFill>
                  <a:schemeClr val="bg1"/>
                </a:solidFill>
                <a:latin typeface="+mn-lt"/>
              </a:rPr>
              <a:t>Portrait Bust </a:t>
            </a:r>
            <a:r>
              <a:rPr lang="en-US" i="1" dirty="0">
                <a:solidFill>
                  <a:schemeClr val="bg1"/>
                </a:solidFill>
                <a:latin typeface="+mn-lt"/>
              </a:rPr>
              <a:t>of Cardinal </a:t>
            </a:r>
            <a:r>
              <a:rPr lang="en-US" i="1" dirty="0" err="1">
                <a:solidFill>
                  <a:schemeClr val="bg1"/>
                </a:solidFill>
                <a:latin typeface="+mn-lt"/>
              </a:rPr>
              <a:t>Scipione</a:t>
            </a:r>
            <a:r>
              <a:rPr lang="en-US" i="1" dirty="0">
                <a:solidFill>
                  <a:schemeClr val="bg1"/>
                </a:solidFill>
                <a:latin typeface="+mn-lt"/>
              </a:rPr>
              <a:t> Borghese </a:t>
            </a:r>
            <a:endParaRPr lang="en-US" i="1" dirty="0" smtClean="0">
              <a:solidFill>
                <a:schemeClr val="bg1"/>
              </a:solidFill>
              <a:latin typeface="+mn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dirty="0" smtClean="0">
                <a:solidFill>
                  <a:schemeClr val="bg1"/>
                </a:solidFill>
                <a:latin typeface="+mn-lt"/>
              </a:rPr>
              <a:t>1632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" name="Picture 1" descr="HCOLUMBIA_1142129845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38" y="568192"/>
            <a:ext cx="4727925" cy="57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602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920632614858_2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89" y="1487327"/>
            <a:ext cx="2499702" cy="3843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855" y="985980"/>
            <a:ext cx="2549672" cy="4345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4" descr="ARTSTOR_103_418220001772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185" y="985980"/>
            <a:ext cx="3004289" cy="4345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93705" y="183827"/>
            <a:ext cx="85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Bernini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5703" y="5657671"/>
            <a:ext cx="1620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FFFF"/>
                </a:solidFill>
              </a:rPr>
              <a:t>David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1623-24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09144" y="5657672"/>
            <a:ext cx="2289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FFFF"/>
                </a:solidFill>
              </a:rPr>
              <a:t>Apollo and Daphne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 1622-25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81856" y="5674384"/>
            <a:ext cx="287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FFFF"/>
                </a:solidFill>
              </a:rPr>
              <a:t>Pluto and Persephone 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1622-25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635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920632614858_22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0" y="334230"/>
            <a:ext cx="4146373" cy="628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79790" y="5834006"/>
            <a:ext cx="3600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FFFF"/>
                </a:solidFill>
              </a:rPr>
              <a:t>David </a:t>
            </a:r>
            <a:r>
              <a:rPr lang="en-US" dirty="0" smtClean="0">
                <a:solidFill>
                  <a:srgbClr val="FFFFFF"/>
                </a:solidFill>
              </a:rPr>
              <a:t>in the Borghese Gallery today</a:t>
            </a:r>
            <a:endParaRPr lang="en-US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682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920632614858_2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77" y="150402"/>
            <a:ext cx="4119074" cy="6333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96" y="505743"/>
            <a:ext cx="3832875" cy="581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11418" y="6484079"/>
            <a:ext cx="1403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FFFF"/>
                </a:solidFill>
              </a:rPr>
              <a:t>David</a:t>
            </a:r>
            <a:endParaRPr lang="en-US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381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SCALA_ARCHIVES_10397787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851" y="183827"/>
            <a:ext cx="4187649" cy="5314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499016" y="5620498"/>
            <a:ext cx="5523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Annibale</a:t>
            </a:r>
            <a:r>
              <a:rPr lang="en-US" dirty="0" smtClean="0">
                <a:solidFill>
                  <a:srgbClr val="FFFFFF"/>
                </a:solidFill>
              </a:rPr>
              <a:t> Carracci</a:t>
            </a:r>
            <a:endParaRPr lang="en-US" dirty="0">
              <a:solidFill>
                <a:srgbClr val="FFFFFF"/>
              </a:solidFill>
            </a:endParaRPr>
          </a:p>
          <a:p>
            <a:pPr algn="ctr"/>
            <a:r>
              <a:rPr lang="en-US" i="1" dirty="0" err="1" smtClean="0">
                <a:solidFill>
                  <a:srgbClr val="FFFFFF"/>
                </a:solidFill>
              </a:rPr>
              <a:t>Polyphemus</a:t>
            </a:r>
            <a:r>
              <a:rPr lang="en-US" i="1" dirty="0" smtClean="0">
                <a:solidFill>
                  <a:srgbClr val="FFFFFF"/>
                </a:solidFill>
              </a:rPr>
              <a:t> Attacking </a:t>
            </a:r>
            <a:r>
              <a:rPr lang="en-US" i="1" dirty="0" err="1" smtClean="0">
                <a:solidFill>
                  <a:srgbClr val="FFFFFF"/>
                </a:solidFill>
              </a:rPr>
              <a:t>Acis</a:t>
            </a:r>
            <a:r>
              <a:rPr lang="en-US" i="1" dirty="0" smtClean="0">
                <a:solidFill>
                  <a:srgbClr val="FFFFFF"/>
                </a:solidFill>
              </a:rPr>
              <a:t> and Galatea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Fresco, c. 1596-97, Farnese Palace, Rome  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 descr="920632614858_2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09" y="785697"/>
            <a:ext cx="3434373" cy="528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8770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186" y="2011573"/>
            <a:ext cx="1867858" cy="280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772" y="1944727"/>
            <a:ext cx="1944991" cy="2874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920632614858_2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385" y="1694283"/>
            <a:ext cx="1825673" cy="3285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60" y="2011572"/>
            <a:ext cx="1851905" cy="280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0920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920632614858_2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42" y="752018"/>
            <a:ext cx="2869224" cy="441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66501_LD06045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504" y="893532"/>
            <a:ext cx="4148009" cy="42703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28138" y="5681925"/>
            <a:ext cx="4260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Agasias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endParaRPr lang="en-US" dirty="0" smtClean="0">
              <a:solidFill>
                <a:srgbClr val="FFFFFF"/>
              </a:solidFill>
            </a:endParaRP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Borghese Gladiator</a:t>
            </a:r>
            <a:endParaRPr lang="en-US" dirty="0">
              <a:solidFill>
                <a:srgbClr val="FFFFFF"/>
              </a:solidFill>
            </a:endParaRP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1</a:t>
            </a:r>
            <a:r>
              <a:rPr lang="en-US" baseline="30000" dirty="0" smtClean="0">
                <a:solidFill>
                  <a:srgbClr val="FFFFFF"/>
                </a:solidFill>
              </a:rPr>
              <a:t>st</a:t>
            </a:r>
            <a:r>
              <a:rPr lang="en-US" dirty="0" smtClean="0">
                <a:solidFill>
                  <a:srgbClr val="FFFFFF"/>
                </a:solidFill>
              </a:rPr>
              <a:t> century B.C.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895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bernini\920632614858_25.jpg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bernini\920632614858_25.jp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bernini\920632614858_45.jp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bernini\920632614858_27.jp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bernini\920632614858_31.jp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bernini\920632614858_26.jp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bernini\920632614858_40.jp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bernini\920632614858_22.jp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bernini\920632614858_25.jp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bernini\920632614858_25.jp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bernini\920632614858_23.jp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bernini\920632614858_25.jp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bernini\920632614858_25.jp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bernini\920632614858_21.jp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bernini\920632614858_21.jp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6376</TotalTime>
  <Words>161</Words>
  <Application>Microsoft Macintosh PowerPoint</Application>
  <PresentationFormat>On-screen Show (4:3)</PresentationFormat>
  <Paragraphs>43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MASTERPIECES OF WESTERN ART Art Humanities W1121 Section 15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Columbia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Frederique Baumgartner</dc:creator>
  <cp:lastModifiedBy>Frederique Baumgartner</cp:lastModifiedBy>
  <cp:revision>574</cp:revision>
  <dcterms:created xsi:type="dcterms:W3CDTF">2011-09-06T21:25:32Z</dcterms:created>
  <dcterms:modified xsi:type="dcterms:W3CDTF">2013-03-06T21:46:00Z</dcterms:modified>
</cp:coreProperties>
</file>